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Anaheim"/>
      <p:regular r:id="rId29"/>
      <p:bold r:id="rId30"/>
    </p:embeddedFont>
    <p:embeddedFont>
      <p:font typeface="Viga"/>
      <p:regular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nahei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Viga-regular.fntdata"/><Relationship Id="rId30" Type="http://schemas.openxmlformats.org/officeDocument/2006/relationships/font" Target="fonts/Anaheim-bold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5dd36c43e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85dd36c43e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d667d1580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8d667d158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5dd36c43e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85dd36c43e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5dd36c43e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85dd36c43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5dd36c43e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85dd36c43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5dd36c43e_2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85dd36c43e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5dd36c43e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385dd36c43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85dd36c43e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85dd36c43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b8431c18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9b8431c1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85e3726390_5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85e3726390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85e3726390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85e372639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5dd36c43e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85dd36c43e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85dd36c43e_2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85dd36c43e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85dd36c43e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85dd36c43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5dd36c43e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85dd36c4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5dd36c43e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85dd36c43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5dd36c43e_2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85dd36c43e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5dd36c43e_2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85dd36c43e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5dd36c43e_2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85dd36c43e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Things we tried: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Critical Success Index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5dd36c43e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85dd36c43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c978998c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8c97899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d667d1580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8d667d15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2881" l="18938" r="19553" t="7068"/>
          <a:stretch/>
        </p:blipFill>
        <p:spPr>
          <a:xfrm flipH="1" rot="-1024219">
            <a:off x="4113868" y="-2538196"/>
            <a:ext cx="5134336" cy="757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 amt="54000"/>
          </a:blip>
          <a:srcRect b="48016" l="0" r="56937" t="0"/>
          <a:stretch/>
        </p:blipFill>
        <p:spPr>
          <a:xfrm rot="-2578307">
            <a:off x="-259750" y="354830"/>
            <a:ext cx="1774674" cy="21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 amt="54000"/>
          </a:blip>
          <a:srcRect b="48016" l="0" r="56937" t="0"/>
          <a:stretch/>
        </p:blipFill>
        <p:spPr>
          <a:xfrm rot="14">
            <a:off x="1530143" y="-226034"/>
            <a:ext cx="1280987" cy="155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798525" y="2815481"/>
            <a:ext cx="60672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798525" y="4199063"/>
            <a:ext cx="3985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29639" l="13031" r="42750" t="22729"/>
          <a:stretch/>
        </p:blipFill>
        <p:spPr>
          <a:xfrm rot="-941157">
            <a:off x="-1171023" y="3925676"/>
            <a:ext cx="1984574" cy="2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 amt="55000"/>
          </a:blip>
          <a:srcRect b="28966" l="9607" r="46362" t="12737"/>
          <a:stretch/>
        </p:blipFill>
        <p:spPr>
          <a:xfrm flipH="1" rot="10800000">
            <a:off x="7658875" y="-584726"/>
            <a:ext cx="1757676" cy="231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720000" y="1152475"/>
            <a:ext cx="425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6019" l="36944" r="12619" t="26412"/>
          <a:stretch/>
        </p:blipFill>
        <p:spPr>
          <a:xfrm>
            <a:off x="-677625" y="1728025"/>
            <a:ext cx="2448927" cy="32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 amt="55000"/>
          </a:blip>
          <a:srcRect b="28966" l="9607" r="46362" t="12737"/>
          <a:stretch/>
        </p:blipFill>
        <p:spPr>
          <a:xfrm rot="10800000">
            <a:off x="56748" y="2364102"/>
            <a:ext cx="2154102" cy="283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4">
            <a:alphaModFix amt="54000"/>
          </a:blip>
          <a:srcRect b="48016" l="0" r="56937" t="0"/>
          <a:stretch/>
        </p:blipFill>
        <p:spPr>
          <a:xfrm rot="-1962669">
            <a:off x="1935678" y="-377445"/>
            <a:ext cx="1515529" cy="183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5">
            <a:alphaModFix/>
          </a:blip>
          <a:srcRect b="2881" l="22890" r="19551" t="7068"/>
          <a:stretch/>
        </p:blipFill>
        <p:spPr>
          <a:xfrm rot="1487484">
            <a:off x="6838002" y="743502"/>
            <a:ext cx="5159597" cy="81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796725" y="-1197550"/>
            <a:ext cx="5281249" cy="523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7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522700" y="3068425"/>
            <a:ext cx="4098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2352000" y="1396175"/>
            <a:ext cx="44400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 amt="54000"/>
          </a:blip>
          <a:srcRect b="48016" l="0" r="61037" t="0"/>
          <a:stretch/>
        </p:blipFill>
        <p:spPr>
          <a:xfrm rot="-1243836">
            <a:off x="-624656" y="415701"/>
            <a:ext cx="1371189" cy="1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0" l="9463" r="9995" t="0"/>
          <a:stretch/>
        </p:blipFill>
        <p:spPr>
          <a:xfrm rot="9563314">
            <a:off x="6849304" y="-771823"/>
            <a:ext cx="2938367" cy="36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4">
            <a:alphaModFix/>
          </a:blip>
          <a:srcRect b="32473" l="8365" r="26787" t="0"/>
          <a:stretch/>
        </p:blipFill>
        <p:spPr>
          <a:xfrm rot="-2019518">
            <a:off x="4845476" y="-1916078"/>
            <a:ext cx="3239998" cy="337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5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772400" y="2829900"/>
            <a:ext cx="233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2" type="subTitle"/>
          </p:nvPr>
        </p:nvSpPr>
        <p:spPr>
          <a:xfrm>
            <a:off x="772400" y="3268008"/>
            <a:ext cx="2336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3" type="subTitle"/>
          </p:nvPr>
        </p:nvSpPr>
        <p:spPr>
          <a:xfrm>
            <a:off x="3408225" y="3268008"/>
            <a:ext cx="2336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4" type="subTitle"/>
          </p:nvPr>
        </p:nvSpPr>
        <p:spPr>
          <a:xfrm>
            <a:off x="6044050" y="3268008"/>
            <a:ext cx="2336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5" type="subTitle"/>
          </p:nvPr>
        </p:nvSpPr>
        <p:spPr>
          <a:xfrm>
            <a:off x="3408225" y="2829900"/>
            <a:ext cx="233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6" type="subTitle"/>
          </p:nvPr>
        </p:nvSpPr>
        <p:spPr>
          <a:xfrm>
            <a:off x="6044050" y="2829900"/>
            <a:ext cx="233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6928" l="0" r="0" t="19437"/>
          <a:stretch/>
        </p:blipFill>
        <p:spPr>
          <a:xfrm flipH="1">
            <a:off x="-3048373" y="-2721200"/>
            <a:ext cx="9627398" cy="714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1584" r="0" t="1302"/>
          <a:stretch/>
        </p:blipFill>
        <p:spPr>
          <a:xfrm>
            <a:off x="134850" y="-713800"/>
            <a:ext cx="3638298" cy="364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12934" l="0" r="7637" t="48406"/>
          <a:stretch/>
        </p:blipFill>
        <p:spPr>
          <a:xfrm rot="882387">
            <a:off x="1871889" y="-775924"/>
            <a:ext cx="4614753" cy="193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17331" l="15118" r="31382" t="32831"/>
          <a:stretch/>
        </p:blipFill>
        <p:spPr>
          <a:xfrm rot="-887844">
            <a:off x="-157378" y="2240160"/>
            <a:ext cx="3352328" cy="313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 amt="55000"/>
          </a:blip>
          <a:srcRect b="39451" l="0" r="38885" t="0"/>
          <a:stretch/>
        </p:blipFill>
        <p:spPr>
          <a:xfrm flipH="1">
            <a:off x="3809349" y="-980450"/>
            <a:ext cx="3143501" cy="311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6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4001750" y="2401050"/>
            <a:ext cx="4276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8"/>
          <p:cNvSpPr txBox="1"/>
          <p:nvPr>
            <p:ph idx="2" type="title"/>
          </p:nvPr>
        </p:nvSpPr>
        <p:spPr>
          <a:xfrm>
            <a:off x="7270150" y="1467572"/>
            <a:ext cx="1008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4001650" y="3261925"/>
            <a:ext cx="42768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2">
            <a:alphaModFix amt="55000"/>
          </a:blip>
          <a:srcRect b="9133" l="9600" r="37409" t="12735"/>
          <a:stretch/>
        </p:blipFill>
        <p:spPr>
          <a:xfrm rot="-5400000">
            <a:off x="690924" y="-884079"/>
            <a:ext cx="2115451" cy="31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38355" r="0" t="18207"/>
          <a:stretch/>
        </p:blipFill>
        <p:spPr>
          <a:xfrm rot="-8">
            <a:off x="6450650" y="-2036595"/>
            <a:ext cx="4547677" cy="604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4020" l="0" r="7637" t="0"/>
          <a:stretch/>
        </p:blipFill>
        <p:spPr>
          <a:xfrm flipH="1" rot="-882391">
            <a:off x="5934960" y="-1819503"/>
            <a:ext cx="4614754" cy="4794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55978">
            <a:off x="-1909920" y="2503929"/>
            <a:ext cx="3696948" cy="369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5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2453550" y="1484450"/>
            <a:ext cx="423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453550" y="2229250"/>
            <a:ext cx="42369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2">
            <a:alphaModFix amt="57000"/>
          </a:blip>
          <a:srcRect b="39007" l="0" r="51337" t="22597"/>
          <a:stretch/>
        </p:blipFill>
        <p:spPr>
          <a:xfrm rot="-7">
            <a:off x="6301854" y="-275651"/>
            <a:ext cx="2502973" cy="197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 amt="57000"/>
          </a:blip>
          <a:srcRect b="20432" l="58816" r="0" t="0"/>
          <a:stretch/>
        </p:blipFill>
        <p:spPr>
          <a:xfrm flipH="1" rot="-1302204">
            <a:off x="-533402" y="1050875"/>
            <a:ext cx="2118226" cy="40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2881" l="18938" r="19553" t="7068"/>
          <a:stretch/>
        </p:blipFill>
        <p:spPr>
          <a:xfrm rot="1355574">
            <a:off x="6709257" y="-181645"/>
            <a:ext cx="4974336" cy="733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5048" l="43333" r="0" t="18328"/>
          <a:stretch/>
        </p:blipFill>
        <p:spPr>
          <a:xfrm flipH="1" rot="1579544">
            <a:off x="-1254437" y="-981990"/>
            <a:ext cx="3210647" cy="435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5">
            <a:alphaModFix/>
          </a:blip>
          <a:srcRect b="32473" l="6811" r="26791" t="0"/>
          <a:stretch/>
        </p:blipFill>
        <p:spPr>
          <a:xfrm rot="-2019519">
            <a:off x="-2292171" y="598420"/>
            <a:ext cx="3317492" cy="337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5">
            <a:alphaModFix/>
          </a:blip>
          <a:srcRect b="32473" l="6811" r="26791" t="0"/>
          <a:stretch/>
        </p:blipFill>
        <p:spPr>
          <a:xfrm rot="-2019519">
            <a:off x="-331296" y="-1849355"/>
            <a:ext cx="3317492" cy="337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6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2137650" y="1499100"/>
            <a:ext cx="48687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2">
            <a:alphaModFix/>
          </a:blip>
          <a:srcRect b="0" l="38355" r="0" t="17675"/>
          <a:stretch/>
        </p:blipFill>
        <p:spPr>
          <a:xfrm flipH="1" rot="10009899">
            <a:off x="-2307692" y="414142"/>
            <a:ext cx="5229415" cy="700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24681" l="0" r="47881" t="0"/>
          <a:stretch/>
        </p:blipFill>
        <p:spPr>
          <a:xfrm flipH="1" rot="4442617">
            <a:off x="-452008" y="-988365"/>
            <a:ext cx="2604089" cy="376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24622" l="9554" r="11549" t="1765"/>
          <a:stretch/>
        </p:blipFill>
        <p:spPr>
          <a:xfrm flipH="1" rot="1753197">
            <a:off x="-1688799" y="2977799"/>
            <a:ext cx="3308876" cy="30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5">
            <a:alphaModFix amt="18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75676" l="29484" r="47881" t="0"/>
          <a:stretch/>
        </p:blipFill>
        <p:spPr>
          <a:xfrm flipH="1" rot="-8489814">
            <a:off x="350289" y="-280242"/>
            <a:ext cx="1130820" cy="121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660" l="0" r="5801" t="0"/>
          <a:stretch/>
        </p:blipFill>
        <p:spPr>
          <a:xfrm>
            <a:off x="7302175" y="-698725"/>
            <a:ext cx="3253898" cy="323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2881" l="22890" r="19551" t="7068"/>
          <a:stretch/>
        </p:blipFill>
        <p:spPr>
          <a:xfrm flipH="1" rot="-1303132">
            <a:off x="-1764049" y="-238807"/>
            <a:ext cx="3386916" cy="534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4">
            <a:alphaModFix/>
          </a:blip>
          <a:srcRect b="20657" l="37661" r="7669" t="14237"/>
          <a:stretch/>
        </p:blipFill>
        <p:spPr>
          <a:xfrm>
            <a:off x="-642450" y="-68625"/>
            <a:ext cx="1893750" cy="225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5">
            <a:alphaModFix/>
          </a:blip>
          <a:srcRect b="45108" l="54267" r="11549" t="7505"/>
          <a:stretch/>
        </p:blipFill>
        <p:spPr>
          <a:xfrm>
            <a:off x="7924050" y="-150650"/>
            <a:ext cx="1433600" cy="19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6">
            <a:alphaModFix amt="18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b="0" i="0" sz="3500" u="none" cap="none" strike="noStrik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hyperlink" Target="https://bit.ly/SC-hack-team17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ctrTitle"/>
          </p:nvPr>
        </p:nvSpPr>
        <p:spPr>
          <a:xfrm>
            <a:off x="798525" y="2815475"/>
            <a:ext cx="6551100" cy="134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600">
                <a:solidFill>
                  <a:srgbClr val="650575"/>
                </a:solidFill>
              </a:rPr>
              <a:t>SRNL TORNADO-Q</a:t>
            </a:r>
            <a:br>
              <a:rPr lang="en" sz="4600">
                <a:solidFill>
                  <a:srgbClr val="650575"/>
                </a:solidFill>
              </a:rPr>
            </a:br>
            <a:r>
              <a:rPr lang="en" sz="4600">
                <a:solidFill>
                  <a:srgbClr val="650575"/>
                </a:solidFill>
              </a:rPr>
              <a:t>CHALLENGE - TEAM 17</a:t>
            </a:r>
            <a:endParaRPr sz="4000">
              <a:solidFill>
                <a:srgbClr val="650575"/>
              </a:solidFill>
            </a:endParaRPr>
          </a:p>
        </p:txBody>
      </p:sp>
      <p:sp>
        <p:nvSpPr>
          <p:cNvPr id="132" name="Google Shape;132;p24"/>
          <p:cNvSpPr txBox="1"/>
          <p:nvPr>
            <p:ph idx="1" type="subTitle"/>
          </p:nvPr>
        </p:nvSpPr>
        <p:spPr>
          <a:xfrm>
            <a:off x="798525" y="4199063"/>
            <a:ext cx="6419492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Andrew Maciejunes, Jesse Webb, Andrew Norway, Vlad Gaylun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October 11, 2025</a:t>
            </a:r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713225" y="2996450"/>
            <a:ext cx="0" cy="149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47438" l="20992" r="68707" t="44448"/>
          <a:stretch/>
        </p:blipFill>
        <p:spPr>
          <a:xfrm flipH="1" rot="5399898">
            <a:off x="4142129" y="1515257"/>
            <a:ext cx="859744" cy="68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45806" l="20991" r="68708" t="49133"/>
          <a:stretch/>
        </p:blipFill>
        <p:spPr>
          <a:xfrm flipH="1" rot="653363">
            <a:off x="4767491" y="1824723"/>
            <a:ext cx="859746" cy="4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477948" cy="36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CLASSICAL BASELINE</a:t>
            </a:r>
            <a:endParaRPr/>
          </a:p>
        </p:txBody>
      </p:sp>
      <p:grpSp>
        <p:nvGrpSpPr>
          <p:cNvPr id="238" name="Google Shape;238;p33"/>
          <p:cNvGrpSpPr/>
          <p:nvPr/>
        </p:nvGrpSpPr>
        <p:grpSpPr>
          <a:xfrm>
            <a:off x="230695" y="666044"/>
            <a:ext cx="351941" cy="351675"/>
            <a:chOff x="1310075" y="3980250"/>
            <a:chExt cx="297750" cy="297525"/>
          </a:xfrm>
        </p:grpSpPr>
        <p:sp>
          <p:nvSpPr>
            <p:cNvPr id="239" name="Google Shape;239;p33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00" y="1187450"/>
            <a:ext cx="5149476" cy="383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 rotWithShape="1">
          <a:blip r:embed="rId4">
            <a:alphaModFix/>
          </a:blip>
          <a:srcRect b="0" l="0" r="75024" t="49821"/>
          <a:stretch/>
        </p:blipFill>
        <p:spPr>
          <a:xfrm>
            <a:off x="5521025" y="1601725"/>
            <a:ext cx="3504625" cy="34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HYBRID </a:t>
            </a:r>
            <a:r>
              <a:rPr lang="en" sz="3600">
                <a:solidFill>
                  <a:srgbClr val="650575"/>
                </a:solidFill>
              </a:rPr>
              <a:t>BASELINE</a:t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720000" y="1152475"/>
            <a:ext cx="6524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highlight>
                  <a:srgbClr val="E8EAEA"/>
                </a:highlight>
              </a:rPr>
              <a:t>Random shadow</a:t>
            </a:r>
            <a:r>
              <a:rPr lang="en" sz="1400">
                <a:highlight>
                  <a:srgbClr val="E8EAEA"/>
                </a:highlight>
              </a:rPr>
              <a:t> feature mapping into classical </a:t>
            </a:r>
            <a:r>
              <a:rPr lang="en" sz="1400">
                <a:highlight>
                  <a:srgbClr val="E8EAEA"/>
                </a:highlight>
              </a:rPr>
              <a:t>DNN</a:t>
            </a:r>
            <a:endParaRPr sz="1400">
              <a:highlight>
                <a:srgbClr val="E8EAEA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highlight>
                  <a:srgbClr val="E8EAEA"/>
                </a:highlight>
              </a:rPr>
              <a:t>From 8 features to 40</a:t>
            </a:r>
            <a:endParaRPr sz="1400">
              <a:highlight>
                <a:srgbClr val="E8EAEA"/>
              </a:highlight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highlight>
                <a:srgbClr val="E8EAEA"/>
              </a:highlight>
            </a:endParaRPr>
          </a:p>
        </p:txBody>
      </p:sp>
      <p:grpSp>
        <p:nvGrpSpPr>
          <p:cNvPr id="251" name="Google Shape;251;p34"/>
          <p:cNvGrpSpPr/>
          <p:nvPr/>
        </p:nvGrpSpPr>
        <p:grpSpPr>
          <a:xfrm>
            <a:off x="230693" y="666050"/>
            <a:ext cx="351940" cy="351675"/>
            <a:chOff x="1310075" y="3980250"/>
            <a:chExt cx="297750" cy="297525"/>
          </a:xfrm>
        </p:grpSpPr>
        <p:sp>
          <p:nvSpPr>
            <p:cNvPr id="252" name="Google Shape;252;p34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52" y="2013125"/>
            <a:ext cx="7575225" cy="26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HYBRID BASELINE</a:t>
            </a:r>
            <a:endParaRPr/>
          </a:p>
        </p:txBody>
      </p:sp>
      <p:grpSp>
        <p:nvGrpSpPr>
          <p:cNvPr id="262" name="Google Shape;262;p35"/>
          <p:cNvGrpSpPr/>
          <p:nvPr/>
        </p:nvGrpSpPr>
        <p:grpSpPr>
          <a:xfrm>
            <a:off x="230695" y="666044"/>
            <a:ext cx="351941" cy="351675"/>
            <a:chOff x="1310075" y="3980250"/>
            <a:chExt cx="297750" cy="297525"/>
          </a:xfrm>
        </p:grpSpPr>
        <p:sp>
          <p:nvSpPr>
            <p:cNvPr id="263" name="Google Shape;263;p35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35"/>
          <p:cNvSpPr/>
          <p:nvPr/>
        </p:nvSpPr>
        <p:spPr>
          <a:xfrm rot="5400000">
            <a:off x="3389763" y="3247809"/>
            <a:ext cx="2625300" cy="351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-19600" y="1148500"/>
            <a:ext cx="9144000" cy="3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Focus - boost AUC. Managed to get from 0.6340 to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0.6730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over classical DNN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950" y="3168575"/>
            <a:ext cx="1950600" cy="167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975" y="1543875"/>
            <a:ext cx="1950590" cy="1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737275" y="4821781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Classical DNN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5148214" y="4810022"/>
            <a:ext cx="357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Layer Fully Entangled Random Shadows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3201550" y="4627800"/>
            <a:ext cx="1453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AUC – 0.6340 ; Accuracy – 0.786</a:t>
            </a:r>
            <a:r>
              <a:rPr b="1" lang="en" sz="1000">
                <a:solidFill>
                  <a:schemeClr val="dk1"/>
                </a:solidFill>
              </a:rPr>
              <a:t>5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7869300" y="4220550"/>
            <a:ext cx="1322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AUC – 0.6730 ; Accuracy – 0.8490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175" y="1540875"/>
            <a:ext cx="1950600" cy="16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0186" y="3165788"/>
            <a:ext cx="1950600" cy="168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HYBRID BASELINE</a:t>
            </a:r>
            <a:endParaRPr/>
          </a:p>
        </p:txBody>
      </p:sp>
      <p:grpSp>
        <p:nvGrpSpPr>
          <p:cNvPr id="282" name="Google Shape;282;p36"/>
          <p:cNvGrpSpPr/>
          <p:nvPr/>
        </p:nvGrpSpPr>
        <p:grpSpPr>
          <a:xfrm>
            <a:off x="230695" y="666044"/>
            <a:ext cx="351941" cy="351675"/>
            <a:chOff x="1310075" y="3980250"/>
            <a:chExt cx="297750" cy="297525"/>
          </a:xfrm>
        </p:grpSpPr>
        <p:sp>
          <p:nvSpPr>
            <p:cNvPr id="283" name="Google Shape;283;p36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6"/>
          <p:cNvSpPr/>
          <p:nvPr/>
        </p:nvSpPr>
        <p:spPr>
          <a:xfrm rot="5400000">
            <a:off x="3400942" y="3199434"/>
            <a:ext cx="2625300" cy="351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-19600" y="1148500"/>
            <a:ext cx="9144000" cy="3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Focus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 detect EF-3 with high accuracy. We got AUC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0.80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for EF-3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830" y="1604863"/>
            <a:ext cx="1803000" cy="165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830" y="3255300"/>
            <a:ext cx="1803000" cy="162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192" y="1604101"/>
            <a:ext cx="1803000" cy="16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3717" y="3247525"/>
            <a:ext cx="1811958" cy="16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41659" y="4821781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Classical DNN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5148214" y="4810022"/>
            <a:ext cx="357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 Layer Fully Entangled Random Shadows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7765275" y="4234975"/>
            <a:ext cx="1290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AUC – 0.6612 ; Accuracy – 0.4688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3365075" y="4492466"/>
            <a:ext cx="1400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AUC – 0.6462 ; Accuracy – 0.8409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QUANTUM MODEL</a:t>
            </a:r>
            <a:endParaRPr/>
          </a:p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720000" y="1152475"/>
            <a:ext cx="73350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Encoding: Angle encoding (RX) of selected features; optional pairwise ZZ entanglement</a:t>
            </a:r>
            <a:endParaRPr sz="1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Ansatz: shallow hardware‑efficient layers (L=2–3) to control noise and overfitting</a:t>
            </a:r>
            <a:endParaRPr sz="1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Backends: PennyLane/Qiskit simulators; gradient‑based optimizer (Adam/COBYLA)</a:t>
            </a:r>
            <a:endParaRPr sz="1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Hybrid: Quantum feature embedding in Random Layer and Strongly Entangled circuits → fed to a classical classifier</a:t>
            </a:r>
            <a:endParaRPr sz="1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Additional Post-Processing: Quantum kernel (ZZFeatureMap) with classical SVM when feasible</a:t>
            </a:r>
            <a:endParaRPr>
              <a:highlight>
                <a:srgbClr val="FF0000"/>
              </a:highlight>
            </a:endParaRPr>
          </a:p>
        </p:txBody>
      </p:sp>
      <p:grpSp>
        <p:nvGrpSpPr>
          <p:cNvPr id="303" name="Google Shape;303;p37"/>
          <p:cNvGrpSpPr/>
          <p:nvPr/>
        </p:nvGrpSpPr>
        <p:grpSpPr>
          <a:xfrm>
            <a:off x="229176" y="620398"/>
            <a:ext cx="342580" cy="339271"/>
            <a:chOff x="5049725" y="1435050"/>
            <a:chExt cx="486550" cy="481850"/>
          </a:xfrm>
        </p:grpSpPr>
        <p:sp>
          <p:nvSpPr>
            <p:cNvPr id="304" name="Google Shape;304;p37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QUANTUM MODEL - PQC</a:t>
            </a:r>
            <a:endParaRPr/>
          </a:p>
        </p:txBody>
      </p:sp>
      <p:grpSp>
        <p:nvGrpSpPr>
          <p:cNvPr id="313" name="Google Shape;313;p38"/>
          <p:cNvGrpSpPr/>
          <p:nvPr/>
        </p:nvGrpSpPr>
        <p:grpSpPr>
          <a:xfrm>
            <a:off x="229174" y="620397"/>
            <a:ext cx="342580" cy="339271"/>
            <a:chOff x="5049725" y="1435050"/>
            <a:chExt cx="486550" cy="481850"/>
          </a:xfrm>
        </p:grpSpPr>
        <p:sp>
          <p:nvSpPr>
            <p:cNvPr id="314" name="Google Shape;314;p38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050" y="1269650"/>
            <a:ext cx="7178050" cy="32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524325" y="4583825"/>
            <a:ext cx="793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PennyLane Angle Embedding fed into a RandomLayer circuit with 1 layer of 24 gates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solidFill>
                  <a:srgbClr val="650575"/>
                </a:solidFill>
              </a:rPr>
              <a:t>QUANTUM MODEL - </a:t>
            </a:r>
            <a:r>
              <a:rPr lang="en" sz="2800">
                <a:solidFill>
                  <a:srgbClr val="650575"/>
                </a:solidFill>
              </a:rPr>
              <a:t>Strongly Entangled PQC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2800">
              <a:solidFill>
                <a:srgbClr val="650575"/>
              </a:solidFill>
            </a:endParaRPr>
          </a:p>
        </p:txBody>
      </p:sp>
      <p:grpSp>
        <p:nvGrpSpPr>
          <p:cNvPr id="325" name="Google Shape;325;p39"/>
          <p:cNvGrpSpPr/>
          <p:nvPr/>
        </p:nvGrpSpPr>
        <p:grpSpPr>
          <a:xfrm>
            <a:off x="229174" y="620397"/>
            <a:ext cx="342580" cy="339271"/>
            <a:chOff x="5049725" y="1435050"/>
            <a:chExt cx="486550" cy="481850"/>
          </a:xfrm>
        </p:grpSpPr>
        <p:sp>
          <p:nvSpPr>
            <p:cNvPr id="326" name="Google Shape;326;p39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39"/>
          <p:cNvSpPr txBox="1"/>
          <p:nvPr/>
        </p:nvSpPr>
        <p:spPr>
          <a:xfrm>
            <a:off x="229175" y="988417"/>
            <a:ext cx="3689400" cy="369300"/>
          </a:xfrm>
          <a:prstGeom prst="rect">
            <a:avLst/>
          </a:prstGeom>
          <a:solidFill>
            <a:srgbClr val="E8EAE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8EAEA"/>
                </a:highlight>
              </a:rPr>
              <a:t>Binary Quantum Neural Net - StronglyEntangled</a:t>
            </a:r>
            <a:endParaRPr>
              <a:highlight>
                <a:srgbClr val="E8EAEA"/>
              </a:highlight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571750" y="3986075"/>
            <a:ext cx="3523200" cy="8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rom 0.6340 to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0.6675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with first approach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39"/>
          <p:cNvSpPr/>
          <p:nvPr/>
        </p:nvSpPr>
        <p:spPr>
          <a:xfrm>
            <a:off x="4448250" y="3986075"/>
            <a:ext cx="4400400" cy="8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ran out of credits, but still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improve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over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classical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1800">
              <a:solidFill>
                <a:schemeClr val="lt1"/>
              </a:solidFill>
              <a:highlight>
                <a:srgbClr val="FF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4880175" y="1003071"/>
            <a:ext cx="41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E8EAEA"/>
                </a:highlight>
              </a:rPr>
              <a:t>Multiclassifier </a:t>
            </a:r>
            <a:r>
              <a:rPr lang="en" sz="1200">
                <a:solidFill>
                  <a:schemeClr val="dk1"/>
                </a:solidFill>
                <a:highlight>
                  <a:srgbClr val="E8EAEA"/>
                </a:highlight>
              </a:rPr>
              <a:t>Quantum Neural Net - StronglyEntangled</a:t>
            </a:r>
            <a:endParaRPr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8EAEA"/>
              </a:highlight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77" y="1586900"/>
            <a:ext cx="2135335" cy="19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587" y="1590687"/>
            <a:ext cx="2169325" cy="197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5" y="1557300"/>
            <a:ext cx="2308425" cy="20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9675" y="1557300"/>
            <a:ext cx="2308425" cy="203886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351700" y="12519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AUC – 0.6675 ; Accuracy – 0.7292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5148450" y="12519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AUC – 0.5697; Accuracy – 0.4583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" sz="2800">
                <a:solidFill>
                  <a:srgbClr val="650575"/>
                </a:solidFill>
              </a:rPr>
              <a:t>QUANTUM MODEL - Random Layer PQC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sz="2800">
              <a:solidFill>
                <a:srgbClr val="65057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3600">
              <a:solidFill>
                <a:srgbClr val="650575"/>
              </a:solidFill>
            </a:endParaRPr>
          </a:p>
        </p:txBody>
      </p:sp>
      <p:grpSp>
        <p:nvGrpSpPr>
          <p:cNvPr id="345" name="Google Shape;345;p40"/>
          <p:cNvGrpSpPr/>
          <p:nvPr/>
        </p:nvGrpSpPr>
        <p:grpSpPr>
          <a:xfrm>
            <a:off x="229174" y="620397"/>
            <a:ext cx="342580" cy="339271"/>
            <a:chOff x="5049725" y="1435050"/>
            <a:chExt cx="486550" cy="481850"/>
          </a:xfrm>
        </p:grpSpPr>
        <p:sp>
          <p:nvSpPr>
            <p:cNvPr id="346" name="Google Shape;346;p40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40"/>
          <p:cNvSpPr txBox="1"/>
          <p:nvPr/>
        </p:nvSpPr>
        <p:spPr>
          <a:xfrm>
            <a:off x="214926" y="1060093"/>
            <a:ext cx="3431400" cy="369300"/>
          </a:xfrm>
          <a:prstGeom prst="rect">
            <a:avLst/>
          </a:prstGeom>
          <a:solidFill>
            <a:srgbClr val="E8EAE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8EAEA"/>
                </a:highlight>
              </a:rPr>
              <a:t>Binary Quantum Neural Net - RandomLayer</a:t>
            </a:r>
            <a:endParaRPr>
              <a:highlight>
                <a:srgbClr val="E8EAEA"/>
              </a:highlight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5087541" y="1071347"/>
            <a:ext cx="376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8EAEA"/>
                </a:highlight>
              </a:rPr>
              <a:t>Multiclassifier Quantum Neural Net - RandomLayer</a:t>
            </a:r>
            <a:endParaRPr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8EAEA"/>
              </a:highlight>
            </a:endParaRPr>
          </a:p>
        </p:txBody>
      </p:sp>
      <p:pic>
        <p:nvPicPr>
          <p:cNvPr id="352" name="Google Shape;352;p40"/>
          <p:cNvPicPr preferRelativeResize="0"/>
          <p:nvPr/>
        </p:nvPicPr>
        <p:blipFill rotWithShape="1">
          <a:blip r:embed="rId3">
            <a:alphaModFix/>
          </a:blip>
          <a:srcRect b="0" l="8382" r="0" t="0"/>
          <a:stretch/>
        </p:blipFill>
        <p:spPr>
          <a:xfrm>
            <a:off x="44825" y="1697625"/>
            <a:ext cx="2108343" cy="19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145" y="1697625"/>
            <a:ext cx="2218775" cy="193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575" y="1679076"/>
            <a:ext cx="2218775" cy="197226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/>
          <p:nvPr/>
        </p:nvSpPr>
        <p:spPr>
          <a:xfrm>
            <a:off x="571750" y="3986075"/>
            <a:ext cx="3523200" cy="8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Best results with a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RandomLayer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PQC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4448250" y="3986075"/>
            <a:ext cx="4400400" cy="8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Boosts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AUC and accuracy while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limiting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false alarms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" name="Google Shape;35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6654" y="1689576"/>
            <a:ext cx="2218775" cy="19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0"/>
          <p:cNvSpPr txBox="1"/>
          <p:nvPr/>
        </p:nvSpPr>
        <p:spPr>
          <a:xfrm>
            <a:off x="410331" y="13487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AUC – 0.7378 ; Accuracy – 0.8281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5290025" y="13487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AUC – 0.5970 ; Accuracy – 0.4740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Challenges and Approaches</a:t>
            </a:r>
            <a:endParaRPr/>
          </a:p>
        </p:txBody>
      </p:sp>
      <p:grpSp>
        <p:nvGrpSpPr>
          <p:cNvPr id="365" name="Google Shape;365;p41"/>
          <p:cNvGrpSpPr/>
          <p:nvPr/>
        </p:nvGrpSpPr>
        <p:grpSpPr>
          <a:xfrm>
            <a:off x="229174" y="620397"/>
            <a:ext cx="342580" cy="339271"/>
            <a:chOff x="5049725" y="1435050"/>
            <a:chExt cx="486550" cy="481850"/>
          </a:xfrm>
        </p:grpSpPr>
        <p:sp>
          <p:nvSpPr>
            <p:cNvPr id="366" name="Google Shape;366;p41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41"/>
          <p:cNvSpPr txBox="1"/>
          <p:nvPr/>
        </p:nvSpPr>
        <p:spPr>
          <a:xfrm>
            <a:off x="214926" y="1174775"/>
            <a:ext cx="3427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Limited Training Data: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Problem Specific Feature Mapping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Based off covarianc</a:t>
            </a: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e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Small Feature Space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Quantum Feature Engineering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Parameterized Entanglement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Highest Expressivity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</p:txBody>
      </p:sp>
      <p:sp>
        <p:nvSpPr>
          <p:cNvPr id="371" name="Google Shape;371;p41"/>
          <p:cNvSpPr txBox="1"/>
          <p:nvPr/>
        </p:nvSpPr>
        <p:spPr>
          <a:xfrm>
            <a:off x="4906652" y="1174775"/>
            <a:ext cx="3427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Incomplete Data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Smote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Feature Refactoring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Quantum Kernel Estimation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Ran out of time :(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E8EAEA"/>
                </a:highlight>
              </a:rPr>
              <a:t>Nested Binary Classification</a:t>
            </a:r>
            <a:endParaRPr sz="1800">
              <a:solidFill>
                <a:schemeClr val="dk1"/>
              </a:solidFill>
              <a:highlight>
                <a:srgbClr val="E8EAEA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>
            <p:ph idx="4294967295" type="title"/>
          </p:nvPr>
        </p:nvSpPr>
        <p:spPr>
          <a:xfrm>
            <a:off x="230700" y="93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QUANTUM KERNEL ESTIMATION</a:t>
            </a:r>
            <a:endParaRPr/>
          </a:p>
        </p:txBody>
      </p:sp>
      <p:grpSp>
        <p:nvGrpSpPr>
          <p:cNvPr id="377" name="Google Shape;377;p42"/>
          <p:cNvGrpSpPr/>
          <p:nvPr/>
        </p:nvGrpSpPr>
        <p:grpSpPr>
          <a:xfrm>
            <a:off x="230695" y="666044"/>
            <a:ext cx="351941" cy="351675"/>
            <a:chOff x="1310075" y="3980250"/>
            <a:chExt cx="297750" cy="297525"/>
          </a:xfrm>
        </p:grpSpPr>
        <p:sp>
          <p:nvSpPr>
            <p:cNvPr id="378" name="Google Shape;378;p42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2"/>
          <p:cNvSpPr/>
          <p:nvPr/>
        </p:nvSpPr>
        <p:spPr>
          <a:xfrm>
            <a:off x="0" y="845950"/>
            <a:ext cx="9144000" cy="3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Focus -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Distinguish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between EF2 and EF3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Tornadoes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without Overfitting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1275700" y="1545350"/>
            <a:ext cx="40815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Trained a quantum kernel on dataset of only EF2 and EF3 Tornadoes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Tried quantum SVC but had to find another approach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Contemplated Classical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Quantifiers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(Kernelized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Logistic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Regression, etc)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Tested SVM- but then got hit by a one-in-a-thousand year storm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 rotWithShape="1">
          <a:blip r:embed="rId3">
            <a:alphaModFix/>
          </a:blip>
          <a:srcRect b="5303" l="3454" r="4430" t="2936"/>
          <a:stretch/>
        </p:blipFill>
        <p:spPr>
          <a:xfrm>
            <a:off x="5239032" y="1574150"/>
            <a:ext cx="3668524" cy="306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254" y="1226558"/>
            <a:ext cx="6001492" cy="327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304" y="278493"/>
            <a:ext cx="349567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4001750" y="2401050"/>
            <a:ext cx="4276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50575"/>
                </a:solidFill>
              </a:rPr>
              <a:t>How to</a:t>
            </a:r>
            <a:endParaRPr>
              <a:solidFill>
                <a:srgbClr val="650575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50575"/>
                </a:solidFill>
              </a:rPr>
              <a:t>Use it</a:t>
            </a:r>
            <a:endParaRPr>
              <a:solidFill>
                <a:srgbClr val="650575"/>
              </a:solidFill>
            </a:endParaRPr>
          </a:p>
        </p:txBody>
      </p:sp>
      <p:cxnSp>
        <p:nvCxnSpPr>
          <p:cNvPr id="390" name="Google Shape;390;p43"/>
          <p:cNvCxnSpPr/>
          <p:nvPr/>
        </p:nvCxnSpPr>
        <p:spPr>
          <a:xfrm>
            <a:off x="8430775" y="1736240"/>
            <a:ext cx="0" cy="1974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050" y="1378725"/>
            <a:ext cx="6121175" cy="28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/>
        </p:nvSpPr>
        <p:spPr>
          <a:xfrm>
            <a:off x="1190625" y="705575"/>
            <a:ext cx="5241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https://bit.ly/SC-hack-team17</a:t>
            </a:r>
            <a:endParaRPr sz="2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900" y="-97256"/>
            <a:ext cx="9316900" cy="524075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>
            <p:ph type="title"/>
          </p:nvPr>
        </p:nvSpPr>
        <p:spPr>
          <a:xfrm>
            <a:off x="2478801" y="1369596"/>
            <a:ext cx="48687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</a:rPr>
              <a:t>THANKS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422550" y="700335"/>
            <a:ext cx="4440000" cy="15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650575"/>
                </a:solidFill>
              </a:rPr>
              <a:t>GOAL</a:t>
            </a:r>
            <a:endParaRPr>
              <a:solidFill>
                <a:srgbClr val="650575"/>
              </a:solidFill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2154875" y="2176363"/>
            <a:ext cx="5115300" cy="22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Predict tornadoes class from atmospheric features, demonstrate a measurable lift from a quantum/hybrid approach over strong classical baselines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50575"/>
                </a:solidFill>
              </a:rPr>
              <a:t>Major Challenges</a:t>
            </a:r>
            <a:endParaRPr>
              <a:solidFill>
                <a:srgbClr val="650575"/>
              </a:solidFill>
            </a:endParaRPr>
          </a:p>
        </p:txBody>
      </p:sp>
      <p:sp>
        <p:nvSpPr>
          <p:cNvPr id="154" name="Google Shape;154;p27"/>
          <p:cNvSpPr txBox="1"/>
          <p:nvPr>
            <p:ph idx="6" type="subTitle"/>
          </p:nvPr>
        </p:nvSpPr>
        <p:spPr>
          <a:xfrm>
            <a:off x="6000505" y="2539612"/>
            <a:ext cx="1873492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QUANTUM MODEL</a:t>
            </a:r>
            <a:endParaRPr sz="1800"/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540172" y="2539612"/>
            <a:ext cx="2633323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400"/>
              <a:buNone/>
            </a:pPr>
            <a:r>
              <a:rPr lang="en" sz="1800"/>
              <a:t>DATA PREPROCESSING &amp; FEATURE STRATEGY</a:t>
            </a:r>
            <a:endParaRPr sz="1800"/>
          </a:p>
        </p:txBody>
      </p:sp>
      <p:sp>
        <p:nvSpPr>
          <p:cNvPr id="156" name="Google Shape;156;p27"/>
          <p:cNvSpPr txBox="1"/>
          <p:nvPr>
            <p:ph idx="5" type="subTitle"/>
          </p:nvPr>
        </p:nvSpPr>
        <p:spPr>
          <a:xfrm>
            <a:off x="3400966" y="2539612"/>
            <a:ext cx="233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400"/>
              <a:buNone/>
            </a:pPr>
            <a:r>
              <a:rPr lang="en" sz="1800"/>
              <a:t>CLASSICAL &amp; HYBRID BASELINE</a:t>
            </a:r>
            <a:endParaRPr sz="1800"/>
          </a:p>
        </p:txBody>
      </p:sp>
      <p:cxnSp>
        <p:nvCxnSpPr>
          <p:cNvPr id="157" name="Google Shape;157;p27"/>
          <p:cNvCxnSpPr/>
          <p:nvPr/>
        </p:nvCxnSpPr>
        <p:spPr>
          <a:xfrm>
            <a:off x="536800" y="250229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8" name="Google Shape;158;p27"/>
          <p:cNvGrpSpPr/>
          <p:nvPr/>
        </p:nvGrpSpPr>
        <p:grpSpPr>
          <a:xfrm>
            <a:off x="6114719" y="2077312"/>
            <a:ext cx="342580" cy="339271"/>
            <a:chOff x="5049725" y="1435050"/>
            <a:chExt cx="486550" cy="481850"/>
          </a:xfrm>
        </p:grpSpPr>
        <p:sp>
          <p:nvSpPr>
            <p:cNvPr id="159" name="Google Shape;159;p27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27"/>
          <p:cNvGrpSpPr/>
          <p:nvPr/>
        </p:nvGrpSpPr>
        <p:grpSpPr>
          <a:xfrm>
            <a:off x="3496407" y="2071110"/>
            <a:ext cx="351940" cy="351675"/>
            <a:chOff x="1310075" y="3980250"/>
            <a:chExt cx="297750" cy="297525"/>
          </a:xfrm>
        </p:grpSpPr>
        <p:sp>
          <p:nvSpPr>
            <p:cNvPr id="164" name="Google Shape;164;p27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27"/>
          <p:cNvGrpSpPr/>
          <p:nvPr/>
        </p:nvGrpSpPr>
        <p:grpSpPr>
          <a:xfrm>
            <a:off x="630215" y="2072381"/>
            <a:ext cx="355664" cy="349133"/>
            <a:chOff x="5716825" y="3235950"/>
            <a:chExt cx="300900" cy="295375"/>
          </a:xfrm>
        </p:grpSpPr>
        <p:sp>
          <p:nvSpPr>
            <p:cNvPr id="169" name="Google Shape;169;p27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3" name="Google Shape;173;p27"/>
          <p:cNvCxnSpPr/>
          <p:nvPr/>
        </p:nvCxnSpPr>
        <p:spPr>
          <a:xfrm>
            <a:off x="3399714" y="250229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27"/>
          <p:cNvCxnSpPr/>
          <p:nvPr/>
        </p:nvCxnSpPr>
        <p:spPr>
          <a:xfrm>
            <a:off x="6003900" y="250229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7"/>
          <p:cNvSpPr/>
          <p:nvPr/>
        </p:nvSpPr>
        <p:spPr>
          <a:xfrm>
            <a:off x="324325" y="3882525"/>
            <a:ext cx="7704000" cy="6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can we find creative solutions to a challenging dataset?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50575"/>
                </a:solidFill>
              </a:rPr>
              <a:t>Our Approach</a:t>
            </a:r>
            <a:endParaRPr>
              <a:solidFill>
                <a:srgbClr val="650575"/>
              </a:solidFill>
            </a:endParaRPr>
          </a:p>
        </p:txBody>
      </p:sp>
      <p:sp>
        <p:nvSpPr>
          <p:cNvPr id="181" name="Google Shape;181;p28"/>
          <p:cNvSpPr txBox="1"/>
          <p:nvPr>
            <p:ph idx="4294967295" type="subTitle"/>
          </p:nvPr>
        </p:nvSpPr>
        <p:spPr>
          <a:xfrm>
            <a:off x="6003900" y="1175650"/>
            <a:ext cx="2778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QUANTUM</a:t>
            </a:r>
            <a:endParaRPr sz="1800" u="sng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PQCs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Shadows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Nested Binary Classification w/ Kernel Estimation</a:t>
            </a:r>
            <a:endParaRPr sz="1800"/>
          </a:p>
        </p:txBody>
      </p:sp>
      <p:sp>
        <p:nvSpPr>
          <p:cNvPr id="182" name="Google Shape;182;p28"/>
          <p:cNvSpPr txBox="1"/>
          <p:nvPr>
            <p:ph idx="4294967295" type="subTitle"/>
          </p:nvPr>
        </p:nvSpPr>
        <p:spPr>
          <a:xfrm>
            <a:off x="536800" y="1175650"/>
            <a:ext cx="2742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        </a:t>
            </a:r>
            <a:r>
              <a:rPr lang="en" sz="1800" u="sng"/>
              <a:t>DATASET</a:t>
            </a:r>
            <a:endParaRPr sz="18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Missing Features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Normalization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Imbalanced Classes</a:t>
            </a:r>
            <a:endParaRPr sz="1800"/>
          </a:p>
        </p:txBody>
      </p:sp>
      <p:sp>
        <p:nvSpPr>
          <p:cNvPr id="183" name="Google Shape;183;p28"/>
          <p:cNvSpPr txBox="1"/>
          <p:nvPr>
            <p:ph idx="4294967295" type="subTitle"/>
          </p:nvPr>
        </p:nvSpPr>
        <p:spPr>
          <a:xfrm>
            <a:off x="3279100" y="1175650"/>
            <a:ext cx="2619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CLASSICAL Methods</a:t>
            </a:r>
            <a:endParaRPr sz="18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 off known models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Into Hybrid feature Encodings</a:t>
            </a:r>
            <a:endParaRPr sz="1800"/>
          </a:p>
        </p:txBody>
      </p:sp>
      <p:cxnSp>
        <p:nvCxnSpPr>
          <p:cNvPr id="184" name="Google Shape;184;p28"/>
          <p:cNvCxnSpPr/>
          <p:nvPr/>
        </p:nvCxnSpPr>
        <p:spPr>
          <a:xfrm>
            <a:off x="536800" y="164504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28"/>
          <p:cNvCxnSpPr/>
          <p:nvPr/>
        </p:nvCxnSpPr>
        <p:spPr>
          <a:xfrm>
            <a:off x="3399714" y="164504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28"/>
          <p:cNvCxnSpPr/>
          <p:nvPr/>
        </p:nvCxnSpPr>
        <p:spPr>
          <a:xfrm>
            <a:off x="6003900" y="164504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28"/>
          <p:cNvSpPr/>
          <p:nvPr/>
        </p:nvSpPr>
        <p:spPr>
          <a:xfrm>
            <a:off x="736900" y="3607350"/>
            <a:ext cx="7704000" cy="6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Mixing classical and quantum standards with novel ideas.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650575"/>
                </a:solidFill>
              </a:rPr>
              <a:t>METRICS TO OPTIMIZE</a:t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421950" y="1223036"/>
            <a:ext cx="3611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and Why: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ROC-AUC: sanity-check overall separability across thresholds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Recall (strong EF2+): minimize missed dangerous events (False Negatives)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Precision (strong): reduce over-alerting so emergency resources aren’t diluted.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5529850" y="1223036"/>
            <a:ext cx="3125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Operational playbook for emergency navigation (score → action)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Tier 0</a:t>
            </a:r>
            <a:r>
              <a:rPr lang="en">
                <a:solidFill>
                  <a:srgbClr val="38761D"/>
                </a:solidFill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Monitor: score &lt; T1 → continue monitoring; no public alert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Tier 1</a:t>
            </a:r>
            <a:r>
              <a:rPr lang="en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Watch: T1 ≤ score &lt; T2 → notify internal ops; pre-stage responders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Tier 2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Warning (High Risk): score ≥ T2 OR rapid score increase → public alert, activate sirens, open shelters per SOP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500" y="2571750"/>
            <a:ext cx="24193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Pipeline </a:t>
            </a:r>
            <a:endParaRPr/>
          </a:p>
        </p:txBody>
      </p:sp>
      <p:grpSp>
        <p:nvGrpSpPr>
          <p:cNvPr id="201" name="Google Shape;201;p30"/>
          <p:cNvGrpSpPr/>
          <p:nvPr/>
        </p:nvGrpSpPr>
        <p:grpSpPr>
          <a:xfrm>
            <a:off x="184504" y="668595"/>
            <a:ext cx="355664" cy="349133"/>
            <a:chOff x="5716825" y="3235950"/>
            <a:chExt cx="300900" cy="295375"/>
          </a:xfrm>
        </p:grpSpPr>
        <p:sp>
          <p:nvSpPr>
            <p:cNvPr id="202" name="Google Shape;202;p30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0"/>
          <p:cNvSpPr txBox="1"/>
          <p:nvPr/>
        </p:nvSpPr>
        <p:spPr>
          <a:xfrm>
            <a:off x="-3765900" y="485075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shows imbalance between weak (EF0-1) and strong (EF2+) tornadoes, and the decision boundary between them is probably not clean-cut - there's a "gray zone" where features overlap. BorderlineSMOTE strategically generates synthetic examples exactly where the model needs them most: at the decision boundary.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DATA PREPROCESSING</a:t>
            </a:r>
            <a:endParaRPr/>
          </a:p>
        </p:txBody>
      </p:sp>
      <p:grpSp>
        <p:nvGrpSpPr>
          <p:cNvPr id="212" name="Google Shape;212;p31"/>
          <p:cNvGrpSpPr/>
          <p:nvPr/>
        </p:nvGrpSpPr>
        <p:grpSpPr>
          <a:xfrm>
            <a:off x="184504" y="668595"/>
            <a:ext cx="355664" cy="349133"/>
            <a:chOff x="5716825" y="3235950"/>
            <a:chExt cx="300900" cy="295375"/>
          </a:xfrm>
        </p:grpSpPr>
        <p:sp>
          <p:nvSpPr>
            <p:cNvPr id="213" name="Google Shape;213;p31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31"/>
          <p:cNvSpPr txBox="1"/>
          <p:nvPr/>
        </p:nvSpPr>
        <p:spPr>
          <a:xfrm>
            <a:off x="-3765900" y="485075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shows imbalance between weak (EF0-1) and strong (EF2+) tornadoes, and the decision boundary between them is probably not clean-cut - there's a "gray zone" where features overlap. BorderlineSMOTE strategically generates synthetic examples exactly where the model needs them most: at the decision boundary.</a:t>
            </a: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75" y="1100850"/>
            <a:ext cx="8055126" cy="395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DATA PREPROCESSING &amp; FEATURE STRATEGY</a:t>
            </a:r>
            <a:endParaRPr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446600" y="1766075"/>
            <a:ext cx="45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Targets: ef_binary (primary), ef_class (stretch goal)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Scaling: Min–Max to [0,1]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Physics‑aware CIN imputation: if CAPE≈0 → set CIN=0; else fill CIN with train median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Class imbalance: BorderlineSMOTE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Feature selection: rank by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RF/XGB importance</a:t>
            </a:r>
            <a:endParaRPr sz="1400"/>
          </a:p>
        </p:txBody>
      </p:sp>
      <p:grpSp>
        <p:nvGrpSpPr>
          <p:cNvPr id="225" name="Google Shape;225;p32"/>
          <p:cNvGrpSpPr/>
          <p:nvPr/>
        </p:nvGrpSpPr>
        <p:grpSpPr>
          <a:xfrm>
            <a:off x="184504" y="668595"/>
            <a:ext cx="355664" cy="349133"/>
            <a:chOff x="5716825" y="3235950"/>
            <a:chExt cx="300900" cy="295375"/>
          </a:xfrm>
        </p:grpSpPr>
        <p:sp>
          <p:nvSpPr>
            <p:cNvPr id="226" name="Google Shape;226;p32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875" y="3438436"/>
            <a:ext cx="1887826" cy="15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-3765900" y="485075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shows imbalance between weak (EF0-1) and strong (EF2+) tornadoes, and the decision boundary between them is probably not clean-cut - there's a "gray zone" where features overlap. BorderlineSMOTE strategically generates synthetic examples exactly where the model needs them most: at the decision boundary.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275" y="1199800"/>
            <a:ext cx="3991299" cy="3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rnado Dynamics Course at University by Slidesgo">
  <a:themeElements>
    <a:clrScheme name="Simple Light">
      <a:dk1>
        <a:srgbClr val="000000"/>
      </a:dk1>
      <a:lt1>
        <a:srgbClr val="FFFFFF"/>
      </a:lt1>
      <a:dk2>
        <a:srgbClr val="08089C"/>
      </a:dk2>
      <a:lt2>
        <a:srgbClr val="87089C"/>
      </a:lt2>
      <a:accent1>
        <a:srgbClr val="99999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